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9" r:id="rId4"/>
    <p:sldId id="270" r:id="rId5"/>
    <p:sldId id="260" r:id="rId6"/>
    <p:sldId id="263" r:id="rId7"/>
    <p:sldId id="265" r:id="rId8"/>
  </p:sldIdLst>
  <p:sldSz cx="12192000" cy="6858000"/>
  <p:notesSz cx="6858000" cy="9144000"/>
  <p:defaultTextStyle>
    <a:defPPr>
      <a:defRPr lang="en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F4A"/>
    <a:srgbClr val="7500C0"/>
    <a:srgbClr val="460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6"/>
    <p:restoredTop sz="96928"/>
  </p:normalViewPr>
  <p:slideViewPr>
    <p:cSldViewPr snapToGrid="0" snapToObjects="1">
      <p:cViewPr varScale="1">
        <p:scale>
          <a:sx n="106" d="100"/>
          <a:sy n="106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mpty">
    <p:bg>
      <p:bgPr>
        <a:solidFill>
          <a:srgbClr val="750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-logo - 3Dtrophyfactory">
            <a:extLst>
              <a:ext uri="{FF2B5EF4-FFF2-40B4-BE49-F238E27FC236}">
                <a16:creationId xmlns:a16="http://schemas.microsoft.com/office/drawing/2014/main" id="{B4E6FE37-A600-FE42-A50F-35D9E35AB7D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1517"/>
          <a:stretch/>
        </p:blipFill>
        <p:spPr bwMode="auto">
          <a:xfrm>
            <a:off x="6890370" y="5701215"/>
            <a:ext cx="1464181" cy="7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EAB73-C114-ED46-8235-39B96F747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82" y="5860396"/>
            <a:ext cx="1153408" cy="30463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438FB6C-AB2A-734F-8005-7F32D82E6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46" y="5894569"/>
            <a:ext cx="1461462" cy="33443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398646-6A52-204B-804A-78B4C143C6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45652" y="813925"/>
            <a:ext cx="9931320" cy="23359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Microsoft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developers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community</a:t>
            </a:r>
            <a:r>
              <a:rPr kumimoji="0" lang="lv-LV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AF48D88-9CAC-394C-A14F-A212B1BB29B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45651" y="3200512"/>
            <a:ext cx="9931319" cy="78581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2pPr>
            <a:lvl3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3pPr>
            <a:lvl4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4pPr>
            <a:lvl5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2021</a:t>
            </a:r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170411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Empt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D6EE2-7818-7C4F-921F-E044EF59614F}"/>
              </a:ext>
            </a:extLst>
          </p:cNvPr>
          <p:cNvSpPr/>
          <p:nvPr userDrawn="1"/>
        </p:nvSpPr>
        <p:spPr>
          <a:xfrm>
            <a:off x="6130725" y="1233350"/>
            <a:ext cx="2160000" cy="2160000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B359B2-180C-4A4D-83C1-0D9E01EFA40D}"/>
              </a:ext>
            </a:extLst>
          </p:cNvPr>
          <p:cNvSpPr/>
          <p:nvPr userDrawn="1"/>
        </p:nvSpPr>
        <p:spPr>
          <a:xfrm>
            <a:off x="6135274" y="3480655"/>
            <a:ext cx="2142000" cy="2142000"/>
          </a:xfrm>
          <a:prstGeom prst="rect">
            <a:avLst/>
          </a:prstGeom>
          <a:noFill/>
          <a:ln w="25400" cap="sq">
            <a:solidFill>
              <a:srgbClr val="46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7AFF5-1DBD-AE4C-BC07-5C205442FFD0}"/>
              </a:ext>
            </a:extLst>
          </p:cNvPr>
          <p:cNvSpPr/>
          <p:nvPr userDrawn="1"/>
        </p:nvSpPr>
        <p:spPr>
          <a:xfrm>
            <a:off x="3901022" y="3476106"/>
            <a:ext cx="2160000" cy="21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356B012A-9AE3-3547-BC53-F7C0C81400A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5897" y="1331672"/>
            <a:ext cx="5150977" cy="196859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Microsoft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Developers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Community</a:t>
            </a:r>
            <a:r>
              <a:rPr kumimoji="0" lang="lv-LV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058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mpt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D6EE2-7818-7C4F-921F-E044EF59614F}"/>
              </a:ext>
            </a:extLst>
          </p:cNvPr>
          <p:cNvSpPr/>
          <p:nvPr userDrawn="1"/>
        </p:nvSpPr>
        <p:spPr>
          <a:xfrm>
            <a:off x="6130725" y="1233350"/>
            <a:ext cx="2160000" cy="2160000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B359B2-180C-4A4D-83C1-0D9E01EFA40D}"/>
              </a:ext>
            </a:extLst>
          </p:cNvPr>
          <p:cNvSpPr/>
          <p:nvPr userDrawn="1"/>
        </p:nvSpPr>
        <p:spPr>
          <a:xfrm>
            <a:off x="6135274" y="3480655"/>
            <a:ext cx="2142000" cy="2142000"/>
          </a:xfrm>
          <a:prstGeom prst="rect">
            <a:avLst/>
          </a:prstGeom>
          <a:noFill/>
          <a:ln w="31750" cap="sq">
            <a:solidFill>
              <a:srgbClr val="46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356B012A-9AE3-3547-BC53-F7C0C81400A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5897" y="1331672"/>
            <a:ext cx="5150977" cy="196859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Microsoft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Developers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Community</a:t>
            </a:r>
            <a:r>
              <a:rPr kumimoji="0" lang="lv-LV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C277A8-3D51-2C43-A3C0-8FA4035D2B2A}"/>
              </a:ext>
            </a:extLst>
          </p:cNvPr>
          <p:cNvSpPr/>
          <p:nvPr userDrawn="1"/>
        </p:nvSpPr>
        <p:spPr>
          <a:xfrm>
            <a:off x="3901022" y="3476106"/>
            <a:ext cx="2160000" cy="2160000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650108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4EF2-3893-A849-B85B-0046CDFC7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Headline (max 40pt)</a:t>
            </a:r>
            <a:endParaRPr lang="en-L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C543C-9728-4A48-89BC-66A02265C50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GB" dirty="0"/>
              <a:t>Text (max 32pt)</a:t>
            </a:r>
            <a:endParaRPr lang="en-LV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3B3C-6FA8-494E-9819-B50852F9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2D66-032C-E449-820A-EE008D6AFCCC}" type="datetimeFigureOut">
              <a:rPr lang="en-LV" smtClean="0"/>
              <a:t>05/06/2021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B7E3-4440-3840-916F-003DCB1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9062-D855-2347-A1FB-00BBBE3B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C115A-132C-3A4C-AE33-17B07C6912C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403348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4EF2-3893-A849-B85B-0046CDFC7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>
            <a:normAutofit/>
          </a:bodyPr>
          <a:lstStyle>
            <a:lvl1pPr>
              <a:defRPr sz="4000">
                <a:solidFill>
                  <a:srgbClr val="190F4A"/>
                </a:solidFill>
              </a:defRPr>
            </a:lvl1pPr>
          </a:lstStyle>
          <a:p>
            <a:r>
              <a:rPr lang="en-GB" dirty="0"/>
              <a:t>Headline (max 40pt)</a:t>
            </a:r>
            <a:endParaRPr lang="en-L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C543C-9728-4A48-89BC-66A02265C50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GB" dirty="0"/>
              <a:t>Text (max 32pt)</a:t>
            </a:r>
            <a:endParaRPr lang="en-LV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3B3C-6FA8-494E-9819-B50852F9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2D66-032C-E449-820A-EE008D6AFCCC}" type="datetimeFigureOut">
              <a:rPr lang="en-LV" smtClean="0"/>
              <a:t>05/06/2021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B7E3-4440-3840-916F-003DCB1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9062-D855-2347-A1FB-00BBBE3B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C115A-132C-3A4C-AE33-17B07C6912C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42478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-logo - 3Dtrophyfactory">
            <a:extLst>
              <a:ext uri="{FF2B5EF4-FFF2-40B4-BE49-F238E27FC236}">
                <a16:creationId xmlns:a16="http://schemas.microsoft.com/office/drawing/2014/main" id="{B4E6FE37-A600-FE42-A50F-35D9E35AB7D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1517"/>
          <a:stretch/>
        </p:blipFill>
        <p:spPr bwMode="auto">
          <a:xfrm>
            <a:off x="6890370" y="5701215"/>
            <a:ext cx="1464181" cy="7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EAB73-C114-ED46-8235-39B96F7479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82" y="5860396"/>
            <a:ext cx="1153408" cy="30463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438FB6C-AB2A-734F-8005-7F32D82E6B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46" y="5894569"/>
            <a:ext cx="1461462" cy="33443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398646-6A52-204B-804A-78B4C143C6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45652" y="813925"/>
            <a:ext cx="9931320" cy="23359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Microsoft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developers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community</a:t>
            </a:r>
            <a:r>
              <a:rPr kumimoji="0" lang="lv-LV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AF48D88-9CAC-394C-A14F-A212B1BB29B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45651" y="3200512"/>
            <a:ext cx="9931319" cy="78581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2pPr>
            <a:lvl3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3pPr>
            <a:lvl4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4pPr>
            <a:lvl5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2021</a:t>
            </a:r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85816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398646-6A52-204B-804A-78B4C143C6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45652" y="813925"/>
            <a:ext cx="9931320" cy="23359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Microsoft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developers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v-LV" dirty="0">
                <a:solidFill>
                  <a:srgbClr val="FFFFFF"/>
                </a:solidFill>
                <a:latin typeface="Graphik"/>
              </a:rPr>
              <a:t>community</a:t>
            </a:r>
            <a:r>
              <a:rPr kumimoji="0" lang="lv-LV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AF48D88-9CAC-394C-A14F-A212B1BB29B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45651" y="3200512"/>
            <a:ext cx="9931319" cy="78581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2pPr>
            <a:lvl3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3pPr>
            <a:lvl4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4pPr>
            <a:lvl5pPr>
              <a:defRPr sz="2400">
                <a:solidFill>
                  <a:schemeClr val="bg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2021</a:t>
            </a:r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124609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F86F-0930-3841-AAB4-D7EF36E023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2613" y="347663"/>
            <a:ext cx="5259387" cy="6510337"/>
          </a:xfrm>
          <a:solidFill>
            <a:srgbClr val="7500C0"/>
          </a:solidFill>
        </p:spPr>
        <p:txBody>
          <a:bodyPr anchor="ctr"/>
          <a:lstStyle>
            <a:lvl1pPr marL="230400" indent="0">
              <a:lnSpc>
                <a:spcPct val="9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 marL="230400" indent="0">
              <a:lnSpc>
                <a:spcPct val="80000"/>
              </a:lnSpc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2pPr>
            <a:lvl3pPr marL="230400" indent="0">
              <a:lnSpc>
                <a:spcPct val="80000"/>
              </a:lnSpc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3pPr>
            <a:lvl4pPr>
              <a:defRPr sz="3200" b="1" i="0">
                <a:latin typeface="Graphik" panose="020B0503030202060203" pitchFamily="34" charset="77"/>
              </a:defRPr>
            </a:lvl4pPr>
            <a:lvl5pPr>
              <a:defRPr sz="3200" b="1" i="0"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Sub-headline</a:t>
            </a:r>
          </a:p>
          <a:p>
            <a:pPr lvl="0"/>
            <a:r>
              <a:rPr lang="en-GB" dirty="0"/>
              <a:t>text here (40pt)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A0F305-931B-7045-BF44-60E1CC573C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1967" y="2456656"/>
            <a:ext cx="5528361" cy="229235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1pPr>
            <a:lvl2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2pPr>
            <a:lvl3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3pPr>
            <a:lvl4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4pPr>
            <a:lvl5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.</a:t>
            </a:r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1403156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F86F-0930-3841-AAB4-D7EF36E023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2613" y="347663"/>
            <a:ext cx="5259387" cy="6510337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230400" indent="0">
              <a:lnSpc>
                <a:spcPct val="9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 marL="230400" indent="0">
              <a:lnSpc>
                <a:spcPct val="80000"/>
              </a:lnSpc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2pPr>
            <a:lvl3pPr marL="230400" indent="0">
              <a:lnSpc>
                <a:spcPct val="80000"/>
              </a:lnSpc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3pPr>
            <a:lvl4pPr>
              <a:defRPr sz="3200" b="1" i="0">
                <a:latin typeface="Graphik" panose="020B0503030202060203" pitchFamily="34" charset="77"/>
              </a:defRPr>
            </a:lvl4pPr>
            <a:lvl5pPr>
              <a:defRPr sz="3200" b="1" i="0"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Sub-headline</a:t>
            </a:r>
          </a:p>
          <a:p>
            <a:pPr lvl="0"/>
            <a:r>
              <a:rPr lang="en-GB" dirty="0"/>
              <a:t>text here (40pt)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A0F305-931B-7045-BF44-60E1CC573C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1967" y="2456656"/>
            <a:ext cx="5528361" cy="229235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1pPr>
            <a:lvl2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2pPr>
            <a:lvl3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3pPr>
            <a:lvl4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4pPr>
            <a:lvl5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.</a:t>
            </a:r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429270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F86F-0930-3841-AAB4-D7EF36E023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347663"/>
            <a:ext cx="5259387" cy="6510337"/>
          </a:xfrm>
          <a:solidFill>
            <a:srgbClr val="7500C0"/>
          </a:solidFill>
        </p:spPr>
        <p:txBody>
          <a:bodyPr anchor="ctr"/>
          <a:lstStyle>
            <a:lvl1pPr marL="230400" indent="0">
              <a:lnSpc>
                <a:spcPct val="9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 marL="230400" indent="0">
              <a:lnSpc>
                <a:spcPct val="80000"/>
              </a:lnSpc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2pPr>
            <a:lvl3pPr marL="230400" indent="0">
              <a:lnSpc>
                <a:spcPct val="80000"/>
              </a:lnSpc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3pPr>
            <a:lvl4pPr>
              <a:defRPr sz="3200" b="1" i="0">
                <a:latin typeface="Graphik" panose="020B0503030202060203" pitchFamily="34" charset="77"/>
              </a:defRPr>
            </a:lvl4pPr>
            <a:lvl5pPr>
              <a:defRPr sz="3200" b="1" i="0"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Sub-headline</a:t>
            </a:r>
          </a:p>
          <a:p>
            <a:pPr lvl="0"/>
            <a:r>
              <a:rPr lang="en-GB" dirty="0"/>
              <a:t>text here (40pt)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A0F305-931B-7045-BF44-60E1CC573C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2456656"/>
            <a:ext cx="5528361" cy="229235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1pPr>
            <a:lvl2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2pPr>
            <a:lvl3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3pPr>
            <a:lvl4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4pPr>
            <a:lvl5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.</a:t>
            </a:r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2088677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F86F-0930-3841-AAB4-D7EF36E023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347663"/>
            <a:ext cx="5259387" cy="6510337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230400" indent="0">
              <a:lnSpc>
                <a:spcPct val="9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 marL="230400" indent="0">
              <a:lnSpc>
                <a:spcPct val="80000"/>
              </a:lnSpc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2pPr>
            <a:lvl3pPr marL="230400" indent="0">
              <a:lnSpc>
                <a:spcPct val="80000"/>
              </a:lnSpc>
              <a:buNone/>
              <a:defRPr sz="4000" b="1" i="0">
                <a:solidFill>
                  <a:schemeClr val="bg1"/>
                </a:solidFill>
                <a:latin typeface="Graphik" panose="020B0503030202060203" pitchFamily="34" charset="77"/>
              </a:defRPr>
            </a:lvl3pPr>
            <a:lvl4pPr>
              <a:defRPr sz="3200" b="1" i="0">
                <a:latin typeface="Graphik" panose="020B0503030202060203" pitchFamily="34" charset="77"/>
              </a:defRPr>
            </a:lvl4pPr>
            <a:lvl5pPr>
              <a:defRPr sz="3200" b="1" i="0"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Sub-headline</a:t>
            </a:r>
          </a:p>
          <a:p>
            <a:pPr lvl="0"/>
            <a:r>
              <a:rPr lang="en-GB" dirty="0"/>
              <a:t>text here (40pt)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A0F305-931B-7045-BF44-60E1CC573C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2456656"/>
            <a:ext cx="5528361" cy="229235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1pPr>
            <a:lvl2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2pPr>
            <a:lvl3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3pPr>
            <a:lvl4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4pPr>
            <a:lvl5pPr marL="0" indent="0">
              <a:spcBef>
                <a:spcPts val="0"/>
              </a:spcBef>
              <a:buNone/>
              <a:defRPr sz="2000">
                <a:latin typeface="Graphik" panose="020B0503030202060203" pitchFamily="34" charset="77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.</a:t>
            </a:r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235866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BBA04DC-2A22-5349-BD66-5431F8B0DC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16781" y="1275142"/>
            <a:ext cx="3756025" cy="1760056"/>
          </a:xfrm>
        </p:spPr>
        <p:txBody>
          <a:bodyPr anchor="ctr"/>
          <a:lstStyle>
            <a:lvl1pPr>
              <a:spcBef>
                <a:spcPts val="0"/>
              </a:spcBef>
              <a:defRPr sz="4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Click to edit</a:t>
            </a:r>
          </a:p>
          <a:p>
            <a:pPr lvl="0"/>
            <a:r>
              <a:rPr lang="en-LV" dirty="0"/>
              <a:t>this text box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485E11EB-71AC-2E46-AF82-6CBA66FBC5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16781" y="3629844"/>
            <a:ext cx="3756025" cy="1760056"/>
          </a:xfrm>
        </p:spPr>
        <p:txBody>
          <a:bodyPr anchor="ctr"/>
          <a:lstStyle>
            <a:lvl1pPr>
              <a:spcBef>
                <a:spcPts val="0"/>
              </a:spcBef>
              <a:defRPr sz="4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Click to edit</a:t>
            </a:r>
          </a:p>
          <a:p>
            <a:pPr lvl="0"/>
            <a:r>
              <a:rPr lang="en-LV" dirty="0"/>
              <a:t>this text box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A7674A-1E75-A943-B9C6-2A94D9491661}"/>
              </a:ext>
            </a:extLst>
          </p:cNvPr>
          <p:cNvSpPr/>
          <p:nvPr userDrawn="1"/>
        </p:nvSpPr>
        <p:spPr>
          <a:xfrm>
            <a:off x="6736967" y="1390891"/>
            <a:ext cx="1913554" cy="1760056"/>
          </a:xfrm>
          <a:prstGeom prst="rect">
            <a:avLst/>
          </a:prstGeom>
          <a:solidFill>
            <a:srgbClr val="75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7E91183-FAEF-D444-AEA5-409A51C25EF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21217" y="1275142"/>
            <a:ext cx="1913554" cy="176005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spcBef>
                <a:spcPts val="0"/>
              </a:spcBef>
              <a:defRPr sz="2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Lorem Ipsum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7D4A8F-6496-724E-A6CC-9CD93D62B4A1}"/>
              </a:ext>
            </a:extLst>
          </p:cNvPr>
          <p:cNvSpPr/>
          <p:nvPr userDrawn="1"/>
        </p:nvSpPr>
        <p:spPr>
          <a:xfrm>
            <a:off x="9042155" y="1390891"/>
            <a:ext cx="1913554" cy="1760056"/>
          </a:xfrm>
          <a:prstGeom prst="rect">
            <a:avLst/>
          </a:prstGeom>
          <a:solidFill>
            <a:srgbClr val="75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BD10108F-6D64-D245-BE64-FF893AAFAF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26405" y="1275142"/>
            <a:ext cx="1913554" cy="176005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spcBef>
                <a:spcPts val="0"/>
              </a:spcBef>
              <a:defRPr sz="2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Lorem Ipsum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C50A50-DF89-4A48-B527-FDC0D8D8BAF0}"/>
              </a:ext>
            </a:extLst>
          </p:cNvPr>
          <p:cNvSpPr/>
          <p:nvPr userDrawn="1"/>
        </p:nvSpPr>
        <p:spPr>
          <a:xfrm>
            <a:off x="6736967" y="3745593"/>
            <a:ext cx="1913554" cy="1760056"/>
          </a:xfrm>
          <a:prstGeom prst="rect">
            <a:avLst/>
          </a:prstGeom>
          <a:solidFill>
            <a:srgbClr val="75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F972A4DE-BED1-7A44-A99B-10A2366E55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621217" y="3629844"/>
            <a:ext cx="1913554" cy="176005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spcBef>
                <a:spcPts val="0"/>
              </a:spcBef>
              <a:defRPr sz="2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Lorem Ipsum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C0BA75-DC36-DF41-9150-6DBB64149F66}"/>
              </a:ext>
            </a:extLst>
          </p:cNvPr>
          <p:cNvSpPr/>
          <p:nvPr userDrawn="1"/>
        </p:nvSpPr>
        <p:spPr>
          <a:xfrm>
            <a:off x="9042155" y="3745593"/>
            <a:ext cx="1913554" cy="1760056"/>
          </a:xfrm>
          <a:prstGeom prst="rect">
            <a:avLst/>
          </a:prstGeom>
          <a:solidFill>
            <a:srgbClr val="75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27E2649C-D867-7A44-91A8-514EB755F60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26405" y="3629844"/>
            <a:ext cx="1913554" cy="176005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spcBef>
                <a:spcPts val="0"/>
              </a:spcBef>
              <a:defRPr sz="2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46217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BBA04DC-2A22-5349-BD66-5431F8B0DC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16781" y="1275142"/>
            <a:ext cx="3756025" cy="1760056"/>
          </a:xfrm>
        </p:spPr>
        <p:txBody>
          <a:bodyPr anchor="ctr"/>
          <a:lstStyle>
            <a:lvl1pPr>
              <a:spcBef>
                <a:spcPts val="0"/>
              </a:spcBef>
              <a:defRPr sz="4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Click to edit</a:t>
            </a:r>
          </a:p>
          <a:p>
            <a:pPr lvl="0"/>
            <a:r>
              <a:rPr lang="en-LV" dirty="0"/>
              <a:t>this text box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485E11EB-71AC-2E46-AF82-6CBA66FBC5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16781" y="3629844"/>
            <a:ext cx="3756025" cy="1760056"/>
          </a:xfrm>
        </p:spPr>
        <p:txBody>
          <a:bodyPr anchor="ctr"/>
          <a:lstStyle>
            <a:lvl1pPr>
              <a:spcBef>
                <a:spcPts val="0"/>
              </a:spcBef>
              <a:defRPr sz="4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Click to edit</a:t>
            </a:r>
          </a:p>
          <a:p>
            <a:pPr lvl="0"/>
            <a:r>
              <a:rPr lang="en-LV" dirty="0"/>
              <a:t>this text box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A7674A-1E75-A943-B9C6-2A94D9491661}"/>
              </a:ext>
            </a:extLst>
          </p:cNvPr>
          <p:cNvSpPr/>
          <p:nvPr userDrawn="1"/>
        </p:nvSpPr>
        <p:spPr>
          <a:xfrm>
            <a:off x="6736967" y="1390891"/>
            <a:ext cx="1913554" cy="1760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7E91183-FAEF-D444-AEA5-409A51C25EF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21217" y="1275142"/>
            <a:ext cx="1913554" cy="176005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spcBef>
                <a:spcPts val="0"/>
              </a:spcBef>
              <a:defRPr sz="2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Lorem Ipsum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7D4A8F-6496-724E-A6CC-9CD93D62B4A1}"/>
              </a:ext>
            </a:extLst>
          </p:cNvPr>
          <p:cNvSpPr/>
          <p:nvPr userDrawn="1"/>
        </p:nvSpPr>
        <p:spPr>
          <a:xfrm>
            <a:off x="9042155" y="1390891"/>
            <a:ext cx="1913554" cy="1760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BD10108F-6D64-D245-BE64-FF893AAFAF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26405" y="1275142"/>
            <a:ext cx="1913554" cy="176005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spcBef>
                <a:spcPts val="0"/>
              </a:spcBef>
              <a:defRPr sz="2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Lorem Ipsum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C50A50-DF89-4A48-B527-FDC0D8D8BAF0}"/>
              </a:ext>
            </a:extLst>
          </p:cNvPr>
          <p:cNvSpPr/>
          <p:nvPr userDrawn="1"/>
        </p:nvSpPr>
        <p:spPr>
          <a:xfrm>
            <a:off x="6736967" y="3745593"/>
            <a:ext cx="1913554" cy="1760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F972A4DE-BED1-7A44-A99B-10A2366E55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621217" y="3629844"/>
            <a:ext cx="1913554" cy="176005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spcBef>
                <a:spcPts val="0"/>
              </a:spcBef>
              <a:defRPr sz="2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Lorem Ipsum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C0BA75-DC36-DF41-9150-6DBB64149F66}"/>
              </a:ext>
            </a:extLst>
          </p:cNvPr>
          <p:cNvSpPr/>
          <p:nvPr userDrawn="1"/>
        </p:nvSpPr>
        <p:spPr>
          <a:xfrm>
            <a:off x="9042155" y="3745593"/>
            <a:ext cx="1913554" cy="1760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27E2649C-D867-7A44-91A8-514EB755F60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26405" y="3629844"/>
            <a:ext cx="1913554" cy="176005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spcBef>
                <a:spcPts val="0"/>
              </a:spcBef>
              <a:defRPr sz="20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LV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2992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B90F-4455-024D-81A9-75F3C28D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</a:t>
            </a:r>
            <a:endParaRPr lang="en-L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C2664-D986-374F-9B99-614585522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12D0C-90AA-4843-852F-DDE39F0BF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B2D66-032C-E449-820A-EE008D6AFCCC}" type="datetimeFigureOut">
              <a:rPr lang="en-LV" smtClean="0"/>
              <a:t>05/06/2021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91EA5-E2C8-8747-8C4D-6CC983F13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38638-F38D-5946-9AEC-D7C1DF088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C115A-132C-3A4C-AE33-17B07C6912C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93001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1" r:id="rId2"/>
    <p:sldLayoutId id="2147483662" r:id="rId3"/>
    <p:sldLayoutId id="2147483663" r:id="rId4"/>
    <p:sldLayoutId id="2147483664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50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i="0" kern="1200">
          <a:solidFill>
            <a:schemeClr val="tx1"/>
          </a:solidFill>
          <a:latin typeface="Graphik" panose="020B05030302020602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6000" kern="1200">
          <a:solidFill>
            <a:schemeClr val="tx1"/>
          </a:solidFill>
          <a:latin typeface="Graphik" panose="020B050303020206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SQDvfnHsNr" TargetMode="External"/><Relationship Id="rId2" Type="http://schemas.openxmlformats.org/officeDocument/2006/relationships/hyperlink" Target="https://github.com/BalticMicrosoftDevelopersCommunity/letsbuild-2021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sharp/programming-guide/inside-a-program/coding-conventions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9C7D1-3990-B94A-B970-6C6802E794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sz="11500" dirty="0">
              <a:solidFill>
                <a:schemeClr val="bg1"/>
              </a:solidFill>
            </a:endParaRPr>
          </a:p>
          <a:p>
            <a:r>
              <a:rPr lang="en-US" sz="11500" dirty="0">
                <a:solidFill>
                  <a:schemeClr val="bg1"/>
                </a:solidFill>
              </a:rPr>
              <a:t>Let’s build …..</a:t>
            </a:r>
            <a:endParaRPr lang="en-LV" sz="115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E80F-D2FA-5F40-BF44-4B313C2361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45651" y="3200512"/>
            <a:ext cx="10134967" cy="1570664"/>
          </a:xfrm>
        </p:spPr>
        <p:txBody>
          <a:bodyPr/>
          <a:lstStyle/>
          <a:p>
            <a:r>
              <a:rPr lang="lv-LV" dirty="0"/>
              <a:t>By developers for developers</a:t>
            </a:r>
            <a:endParaRPr lang="en-LV" dirty="0"/>
          </a:p>
          <a:p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161996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293998-6F3C-1F44-86C8-723F066CE7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Todays goal</a:t>
            </a:r>
            <a:endParaRPr lang="en-L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1380-4F4E-FC41-9E24-6FF18DF4C7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4149" y="2459823"/>
            <a:ext cx="6077185" cy="2292350"/>
          </a:xfrm>
        </p:spPr>
        <p:txBody>
          <a:bodyPr/>
          <a:lstStyle/>
          <a:p>
            <a:r>
              <a:rPr lang="en-US" dirty="0"/>
              <a:t>Entity Framework Core</a:t>
            </a:r>
          </a:p>
          <a:p>
            <a:r>
              <a:rPr lang="en-US" dirty="0"/>
              <a:t>Working with Data and Database</a:t>
            </a:r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333817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A1219-2B1C-425F-A0DC-93914EC9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Schedule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C332EFE-91EC-4035-B69A-679261B01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184773"/>
              </p:ext>
            </p:extLst>
          </p:nvPr>
        </p:nvGraphicFramePr>
        <p:xfrm>
          <a:off x="838199" y="1825625"/>
          <a:ext cx="10115145" cy="4114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639">
                  <a:extLst>
                    <a:ext uri="{9D8B030D-6E8A-4147-A177-3AD203B41FA5}">
                      <a16:colId xmlns:a16="http://schemas.microsoft.com/office/drawing/2014/main" val="3159436355"/>
                    </a:ext>
                  </a:extLst>
                </a:gridCol>
                <a:gridCol w="8161506">
                  <a:extLst>
                    <a:ext uri="{9D8B030D-6E8A-4147-A177-3AD203B41FA5}">
                      <a16:colId xmlns:a16="http://schemas.microsoft.com/office/drawing/2014/main" val="2965087886"/>
                    </a:ext>
                  </a:extLst>
                </a:gridCol>
              </a:tblGrid>
              <a:tr h="472873">
                <a:tc>
                  <a:txBody>
                    <a:bodyPr/>
                    <a:lstStyle/>
                    <a:p>
                      <a:r>
                        <a:rPr lang="en-US" sz="2400" dirty="0"/>
                        <a:t>Session date</a:t>
                      </a:r>
                    </a:p>
                  </a:txBody>
                  <a:tcPr>
                    <a:solidFill>
                      <a:srgbClr val="750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Focus area</a:t>
                      </a:r>
                    </a:p>
                  </a:txBody>
                  <a:tcPr>
                    <a:solidFill>
                      <a:srgbClr val="750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066464"/>
                  </a:ext>
                </a:extLst>
              </a:tr>
              <a:tr h="496279">
                <a:tc>
                  <a:txBody>
                    <a:bodyPr/>
                    <a:lstStyle/>
                    <a:p>
                      <a:pPr algn="ctr"/>
                      <a:r>
                        <a:rPr lang="en-US" sz="2000" strike="sngStrike" dirty="0"/>
                        <a:t>April</a:t>
                      </a:r>
                      <a:r>
                        <a:rPr lang="lv-LV" sz="2000" strike="sngStrike" dirty="0"/>
                        <a:t> </a:t>
                      </a:r>
                      <a:r>
                        <a:rPr kumimoji="0" lang="en-US" sz="2000" b="0" i="0" u="none" strike="sng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kumimoji="0" lang="en-US" sz="2000" b="0" i="0" u="none" strike="sng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endParaRPr lang="en-US" sz="2000" b="0" i="0" u="none" strike="sng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trike="sngStrike" dirty="0"/>
                        <a:t>Introduction, use case, tooling and working with source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10495"/>
                  </a:ext>
                </a:extLst>
              </a:tr>
              <a:tr h="455971">
                <a:tc>
                  <a:txBody>
                    <a:bodyPr/>
                    <a:lstStyle/>
                    <a:p>
                      <a:pPr algn="ctr"/>
                      <a:r>
                        <a:rPr lang="en-US" sz="2000" strike="sngStrike" dirty="0"/>
                        <a:t>April </a:t>
                      </a:r>
                      <a:r>
                        <a:rPr kumimoji="0" lang="lv-LV" sz="2000" b="0" i="0" u="none" strike="sng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r>
                        <a:rPr kumimoji="0" lang="en-US" sz="2000" b="0" i="0" u="none" strike="sngStrike" kern="1200" cap="none" spc="0" normalizeH="0" baseline="3000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lv-LV" sz="2000" strike="sngStrike" dirty="0"/>
                        <a:t> </a:t>
                      </a:r>
                      <a:endParaRPr lang="en-US" sz="20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trike="sngStrike" dirty="0"/>
                        <a:t>ASP.NET Core - MVC and Frontend development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4420"/>
                  </a:ext>
                </a:extLst>
              </a:tr>
              <a:tr h="409823">
                <a:tc>
                  <a:txBody>
                    <a:bodyPr/>
                    <a:lstStyle/>
                    <a:p>
                      <a:pPr algn="ctr"/>
                      <a:r>
                        <a:rPr lang="lv-LV" sz="2000" dirty="0"/>
                        <a:t>May</a:t>
                      </a:r>
                      <a:r>
                        <a:rPr lang="en-US" sz="2000" dirty="0"/>
                        <a:t> </a:t>
                      </a:r>
                      <a:r>
                        <a:rPr lang="lv-LV" sz="2000" dirty="0"/>
                        <a:t>6</a:t>
                      </a:r>
                      <a:r>
                        <a:rPr lang="en-US" sz="2000" baseline="30000" dirty="0" err="1"/>
                        <a:t>th</a:t>
                      </a:r>
                      <a:r>
                        <a:rPr lang="en-US" sz="2000" dirty="0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EntityFramework</a:t>
                      </a:r>
                      <a:r>
                        <a:rPr lang="en-US" sz="2000" dirty="0"/>
                        <a:t> Core and working with data and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396475"/>
                  </a:ext>
                </a:extLst>
              </a:tr>
              <a:tr h="45597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May </a:t>
                      </a:r>
                      <a:r>
                        <a:rPr lang="lv-LV" sz="2000"/>
                        <a:t>13</a:t>
                      </a:r>
                      <a:r>
                        <a:rPr lang="en-US" sz="2000" baseline="30000"/>
                        <a:t>th</a:t>
                      </a:r>
                      <a:r>
                        <a:rPr lang="en-US" sz="2000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Testing &amp; Dependency injection, code quality.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74370"/>
                  </a:ext>
                </a:extLst>
              </a:tr>
              <a:tr h="45597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May </a:t>
                      </a:r>
                      <a:r>
                        <a:rPr lang="lv-LV" sz="2000"/>
                        <a:t>27</a:t>
                      </a:r>
                      <a:r>
                        <a:rPr lang="en-US" sz="2000" baseline="30000"/>
                        <a:t>th</a:t>
                      </a:r>
                      <a:r>
                        <a:rPr lang="en-US" sz="2000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Deployment and hosting on Azure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075210"/>
                  </a:ext>
                </a:extLst>
              </a:tr>
              <a:tr h="455971">
                <a:tc>
                  <a:txBody>
                    <a:bodyPr/>
                    <a:lstStyle/>
                    <a:p>
                      <a:pPr algn="ctr"/>
                      <a:r>
                        <a:rPr lang="lv-LV" sz="2000"/>
                        <a:t>June</a:t>
                      </a:r>
                      <a:r>
                        <a:rPr lang="en-US" sz="2000"/>
                        <a:t> 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2000" b="0" i="0" u="none" strike="noStrike" kern="1200" cap="none" spc="0" normalizeH="0" baseline="3000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Azure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823958"/>
                  </a:ext>
                </a:extLst>
              </a:tr>
              <a:tr h="45597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June 10</a:t>
                      </a:r>
                      <a:r>
                        <a:rPr lang="en-US" sz="2000" baseline="30000"/>
                        <a:t>th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Cognitive services/Other integration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34974"/>
                  </a:ext>
                </a:extLst>
              </a:tr>
              <a:tr h="45597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June 1</a:t>
                      </a:r>
                      <a:r>
                        <a:rPr lang="lv-LV" sz="2000"/>
                        <a:t>7</a:t>
                      </a:r>
                      <a:r>
                        <a:rPr lang="en-US" sz="2000" baseline="30000"/>
                        <a:t>th</a:t>
                      </a:r>
                      <a:r>
                        <a:rPr lang="en-US" sz="2000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Closing event &amp; final demos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24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00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213D2-AB69-4D25-8C8D-8E25733F85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Resources &amp; Communication channels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28A87A-E95D-454E-A94C-4A27CADFAD7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Reference sources, presentations and study guides:</a:t>
            </a:r>
          </a:p>
          <a:p>
            <a:r>
              <a:rPr lang="en-US" dirty="0" err="1">
                <a:hlinkClick r:id="rId2"/>
              </a:rPr>
              <a:t>BalticMicrosoftDevelopersCommunity</a:t>
            </a:r>
            <a:r>
              <a:rPr lang="en-US" dirty="0">
                <a:hlinkClick r:id="rId2"/>
              </a:rPr>
              <a:t>/letsbuild-2021: Repository for </a:t>
            </a:r>
            <a:r>
              <a:rPr lang="en-US" dirty="0" err="1">
                <a:hlinkClick r:id="rId2"/>
              </a:rPr>
              <a:t>Let'sbuild</a:t>
            </a:r>
            <a:r>
              <a:rPr lang="en-US" dirty="0">
                <a:hlinkClick r:id="rId2"/>
              </a:rPr>
              <a:t> 2021 support materials (github.com)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Main communication channel: Discord</a:t>
            </a:r>
          </a:p>
          <a:p>
            <a:r>
              <a:rPr lang="en-US" dirty="0"/>
              <a:t>Specific area added for “Let’s build…..”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Your own space for discussions</a:t>
            </a:r>
          </a:p>
          <a:p>
            <a:r>
              <a:rPr lang="en-US" dirty="0"/>
              <a:t>More general Community channels can be used when asking for specific questions.</a:t>
            </a:r>
          </a:p>
          <a:p>
            <a:r>
              <a:rPr lang="en-US" dirty="0">
                <a:hlinkClick r:id="rId3"/>
              </a:rPr>
              <a:t>https://discord.com/invite/SQDvfnHsNr</a:t>
            </a:r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76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9A7411-BAC4-B34E-901F-60C990616A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Business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6D5FC-007A-9B4D-B7F0-26D62A663E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“As an event organizer I want to have possibility to see contact information for people who apply to event. 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we selected this use case: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in many business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Broad topic to expand feature list</a:t>
            </a:r>
          </a:p>
        </p:txBody>
      </p:sp>
    </p:spTree>
    <p:extLst>
      <p:ext uri="{BB962C8B-B14F-4D97-AF65-F5344CB8AC3E}">
        <p14:creationId xmlns:p14="http://schemas.microsoft.com/office/powerpoint/2010/main" val="109611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828A58-B309-FF4A-A8A6-2A000218D9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Next topic:</a:t>
            </a:r>
            <a:endParaRPr lang="en-L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97AE-3E42-C14A-97ED-4F0B86F08D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Testing &amp; Dependency injection, code quality.</a:t>
            </a:r>
          </a:p>
          <a:p>
            <a:endParaRPr lang="en-LV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6E887-9AD2-124A-8251-A34105EBA4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Add unit tests, target ~50% coverage</a:t>
            </a:r>
            <a:endParaRPr lang="en-LV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438CA5-6289-F341-9180-74CD3317E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Align with coding convention &amp; comment code</a:t>
            </a:r>
            <a:endParaRPr lang="en-LV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04358-3F5F-2243-91D7-B5598C2440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Add features to have List of events and list of people in event</a:t>
            </a:r>
            <a:endParaRPr lang="en-LV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0F5C27-E2BA-274B-BEE9-0834B265A93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Store code in your own source repository</a:t>
            </a:r>
            <a:endParaRPr lang="en-LV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A5E9B-31A7-4CC3-9649-0BA7D9E54EC6}"/>
              </a:ext>
            </a:extLst>
          </p:cNvPr>
          <p:cNvSpPr txBox="1"/>
          <p:nvPr/>
        </p:nvSpPr>
        <p:spPr>
          <a:xfrm>
            <a:off x="5272806" y="6078472"/>
            <a:ext cx="630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C# Coding Conventions - C# Programming Guide | Microsoft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8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81728-811C-3046-BCD6-337DDBA8B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30340" y="3917048"/>
            <a:ext cx="9931320" cy="23359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Few quick questions and let’s go onwards</a:t>
            </a:r>
            <a:endParaRPr lang="en-LV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5529</TotalTime>
  <Words>282</Words>
  <Application>Microsoft Office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Graphik</vt:lpstr>
      <vt:lpstr>Office Theme</vt:lpstr>
      <vt:lpstr>PowerPoint Presentation</vt:lpstr>
      <vt:lpstr>PowerPoint Presentation</vt:lpstr>
      <vt:lpstr>Meeting Schedule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Viksna, Janis</dc:creator>
  <cp:lastModifiedBy>Bruzans, Janis</cp:lastModifiedBy>
  <cp:revision>23</cp:revision>
  <dcterms:created xsi:type="dcterms:W3CDTF">2021-02-16T16:00:35Z</dcterms:created>
  <dcterms:modified xsi:type="dcterms:W3CDTF">2021-05-06T12:17:53Z</dcterms:modified>
</cp:coreProperties>
</file>